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
  </p:notesMasterIdLst>
  <p:sldIdLst>
    <p:sldId id="268" r:id="rId2"/>
    <p:sldId id="269" r:id="rId3"/>
    <p:sldId id="257" r:id="rId4"/>
    <p:sldId id="273" r:id="rId5"/>
    <p:sldId id="270" r:id="rId6"/>
    <p:sldId id="274" r:id="rId7"/>
  </p:sldIdLst>
  <p:sldSz cx="9144000" cy="6858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32"/>
    <p:restoredTop sz="94694"/>
  </p:normalViewPr>
  <p:slideViewPr>
    <p:cSldViewPr snapToGrid="0" snapToObjects="1">
      <p:cViewPr varScale="1">
        <p:scale>
          <a:sx n="117" d="100"/>
          <a:sy n="117" d="100"/>
        </p:scale>
        <p:origin x="2016" y="16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246EC-7E26-2C47-AA3B-BB39C5B762F4}" type="datetimeFigureOut">
              <a:rPr lang="en-US" smtClean="0"/>
              <a:t>5/7/21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4928C4-2733-8B47-80E9-B478BDD16C25}" type="slidenum">
              <a:rPr lang="en-US" smtClean="0"/>
              <a:t>‹#›</a:t>
            </a:fld>
            <a:endParaRPr lang="en-US"/>
          </a:p>
        </p:txBody>
      </p:sp>
    </p:spTree>
    <p:extLst>
      <p:ext uri="{BB962C8B-B14F-4D97-AF65-F5344CB8AC3E}">
        <p14:creationId xmlns:p14="http://schemas.microsoft.com/office/powerpoint/2010/main" val="1661581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Hans Hillewaert, License CC-BY-SA-3.0, https://</a:t>
            </a:r>
            <a:r>
              <a:rPr lang="en-US" dirty="0" err="1"/>
              <a:t>commons.wikimedia.org</a:t>
            </a:r>
            <a:r>
              <a:rPr lang="en-US" dirty="0"/>
              <a:t>/wiki/File:Asterias_</a:t>
            </a:r>
            <a:r>
              <a:rPr lang="en-US" dirty="0" err="1"/>
              <a:t>rubens</a:t>
            </a:r>
            <a:r>
              <a:rPr lang="en-US" dirty="0"/>
              <a:t>,_</a:t>
            </a:r>
            <a:r>
              <a:rPr lang="en-US" dirty="0" err="1"/>
              <a:t>dissection.svg</a:t>
            </a:r>
            <a:endParaRPr lang="en-US" dirty="0"/>
          </a:p>
        </p:txBody>
      </p:sp>
      <p:sp>
        <p:nvSpPr>
          <p:cNvPr id="4" name="Slide Number Placeholder 3"/>
          <p:cNvSpPr>
            <a:spLocks noGrp="1"/>
          </p:cNvSpPr>
          <p:nvPr>
            <p:ph type="sldNum" sz="quarter" idx="5"/>
          </p:nvPr>
        </p:nvSpPr>
        <p:spPr/>
        <p:txBody>
          <a:bodyPr/>
          <a:lstStyle/>
          <a:p>
            <a:fld id="{6E4928C4-2733-8B47-80E9-B478BDD16C25}" type="slidenum">
              <a:rPr lang="en-US" smtClean="0"/>
              <a:t>3</a:t>
            </a:fld>
            <a:endParaRPr lang="en-US"/>
          </a:p>
        </p:txBody>
      </p:sp>
    </p:spTree>
    <p:extLst>
      <p:ext uri="{BB962C8B-B14F-4D97-AF65-F5344CB8AC3E}">
        <p14:creationId xmlns:p14="http://schemas.microsoft.com/office/powerpoint/2010/main" val="233517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Deposit Photos</a:t>
            </a:r>
          </a:p>
        </p:txBody>
      </p:sp>
      <p:sp>
        <p:nvSpPr>
          <p:cNvPr id="4" name="Slide Number Placeholder 3"/>
          <p:cNvSpPr>
            <a:spLocks noGrp="1"/>
          </p:cNvSpPr>
          <p:nvPr>
            <p:ph type="sldNum" sz="quarter" idx="5"/>
          </p:nvPr>
        </p:nvSpPr>
        <p:spPr/>
        <p:txBody>
          <a:bodyPr/>
          <a:lstStyle/>
          <a:p>
            <a:fld id="{6E4928C4-2733-8B47-80E9-B478BDD16C25}" type="slidenum">
              <a:rPr lang="en-US" smtClean="0"/>
              <a:t>4</a:t>
            </a:fld>
            <a:endParaRPr lang="en-US"/>
          </a:p>
        </p:txBody>
      </p:sp>
    </p:spTree>
    <p:extLst>
      <p:ext uri="{BB962C8B-B14F-4D97-AF65-F5344CB8AC3E}">
        <p14:creationId xmlns:p14="http://schemas.microsoft.com/office/powerpoint/2010/main" val="3451740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Hans Hillewaert, License CC-BY-SA-3.0, https://</a:t>
            </a:r>
            <a:r>
              <a:rPr lang="en-US" dirty="0" err="1"/>
              <a:t>commons.wikimedia.org</a:t>
            </a:r>
            <a:r>
              <a:rPr lang="en-US" dirty="0"/>
              <a:t>/wiki/File:Asterias_</a:t>
            </a:r>
            <a:r>
              <a:rPr lang="en-US" dirty="0" err="1"/>
              <a:t>rubens</a:t>
            </a:r>
            <a:r>
              <a:rPr lang="en-US" dirty="0"/>
              <a:t>,_</a:t>
            </a:r>
            <a:r>
              <a:rPr lang="en-US" dirty="0" err="1"/>
              <a:t>dissection.svg</a:t>
            </a:r>
            <a:endParaRPr lang="en-US" dirty="0"/>
          </a:p>
        </p:txBody>
      </p:sp>
      <p:sp>
        <p:nvSpPr>
          <p:cNvPr id="4" name="Slide Number Placeholder 3"/>
          <p:cNvSpPr>
            <a:spLocks noGrp="1"/>
          </p:cNvSpPr>
          <p:nvPr>
            <p:ph type="sldNum" sz="quarter" idx="5"/>
          </p:nvPr>
        </p:nvSpPr>
        <p:spPr/>
        <p:txBody>
          <a:bodyPr/>
          <a:lstStyle/>
          <a:p>
            <a:fld id="{6E4928C4-2733-8B47-80E9-B478BDD16C25}" type="slidenum">
              <a:rPr lang="en-US" smtClean="0"/>
              <a:t>5</a:t>
            </a:fld>
            <a:endParaRPr lang="en-US"/>
          </a:p>
        </p:txBody>
      </p:sp>
    </p:spTree>
    <p:extLst>
      <p:ext uri="{BB962C8B-B14F-4D97-AF65-F5344CB8AC3E}">
        <p14:creationId xmlns:p14="http://schemas.microsoft.com/office/powerpoint/2010/main" val="2669245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Deposit Photos</a:t>
            </a:r>
          </a:p>
        </p:txBody>
      </p:sp>
      <p:sp>
        <p:nvSpPr>
          <p:cNvPr id="4" name="Slide Number Placeholder 3"/>
          <p:cNvSpPr>
            <a:spLocks noGrp="1"/>
          </p:cNvSpPr>
          <p:nvPr>
            <p:ph type="sldNum" sz="quarter" idx="5"/>
          </p:nvPr>
        </p:nvSpPr>
        <p:spPr/>
        <p:txBody>
          <a:bodyPr/>
          <a:lstStyle/>
          <a:p>
            <a:fld id="{6E4928C4-2733-8B47-80E9-B478BDD16C25}" type="slidenum">
              <a:rPr lang="en-US" smtClean="0"/>
              <a:t>6</a:t>
            </a:fld>
            <a:endParaRPr lang="en-US"/>
          </a:p>
        </p:txBody>
      </p:sp>
    </p:spTree>
    <p:extLst>
      <p:ext uri="{BB962C8B-B14F-4D97-AF65-F5344CB8AC3E}">
        <p14:creationId xmlns:p14="http://schemas.microsoft.com/office/powerpoint/2010/main" val="1118002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949FCC0-4EC5-E54E-AD45-36EAAD068C52}" type="datetimeFigureOut">
              <a:rPr lang="en-US" smtClean="0"/>
              <a:t>5/7/21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ADFA91-3AB1-BD4C-8381-BE4651573899}" type="slidenum">
              <a:rPr lang="en-US" smtClean="0"/>
              <a:t>‹#›</a:t>
            </a:fld>
            <a:endParaRPr lang="en-US"/>
          </a:p>
        </p:txBody>
      </p:sp>
    </p:spTree>
    <p:extLst>
      <p:ext uri="{BB962C8B-B14F-4D97-AF65-F5344CB8AC3E}">
        <p14:creationId xmlns:p14="http://schemas.microsoft.com/office/powerpoint/2010/main" val="1470127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49FCC0-4EC5-E54E-AD45-36EAAD068C52}" type="datetimeFigureOut">
              <a:rPr lang="en-US" smtClean="0"/>
              <a:t>5/7/21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ADFA91-3AB1-BD4C-8381-BE4651573899}" type="slidenum">
              <a:rPr lang="en-US" smtClean="0"/>
              <a:t>‹#›</a:t>
            </a:fld>
            <a:endParaRPr lang="en-US"/>
          </a:p>
        </p:txBody>
      </p:sp>
    </p:spTree>
    <p:extLst>
      <p:ext uri="{BB962C8B-B14F-4D97-AF65-F5344CB8AC3E}">
        <p14:creationId xmlns:p14="http://schemas.microsoft.com/office/powerpoint/2010/main" val="33311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49FCC0-4EC5-E54E-AD45-36EAAD068C52}" type="datetimeFigureOut">
              <a:rPr lang="en-US" smtClean="0"/>
              <a:t>5/7/21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ADFA91-3AB1-BD4C-8381-BE4651573899}" type="slidenum">
              <a:rPr lang="en-US" smtClean="0"/>
              <a:t>‹#›</a:t>
            </a:fld>
            <a:endParaRPr lang="en-US"/>
          </a:p>
        </p:txBody>
      </p:sp>
    </p:spTree>
    <p:extLst>
      <p:ext uri="{BB962C8B-B14F-4D97-AF65-F5344CB8AC3E}">
        <p14:creationId xmlns:p14="http://schemas.microsoft.com/office/powerpoint/2010/main" val="1227297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949FCC0-4EC5-E54E-AD45-36EAAD068C52}" type="datetimeFigureOut">
              <a:rPr lang="en-US" smtClean="0"/>
              <a:t>5/7/21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ADFA91-3AB1-BD4C-8381-BE4651573899}" type="slidenum">
              <a:rPr lang="en-US" smtClean="0"/>
              <a:t>‹#›</a:t>
            </a:fld>
            <a:endParaRPr lang="en-US"/>
          </a:p>
        </p:txBody>
      </p:sp>
    </p:spTree>
    <p:extLst>
      <p:ext uri="{BB962C8B-B14F-4D97-AF65-F5344CB8AC3E}">
        <p14:creationId xmlns:p14="http://schemas.microsoft.com/office/powerpoint/2010/main" val="90070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49FCC0-4EC5-E54E-AD45-36EAAD068C52}" type="datetimeFigureOut">
              <a:rPr lang="en-US" smtClean="0"/>
              <a:t>5/7/21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ADFA91-3AB1-BD4C-8381-BE4651573899}" type="slidenum">
              <a:rPr lang="en-US" smtClean="0"/>
              <a:t>‹#›</a:t>
            </a:fld>
            <a:endParaRPr lang="en-US"/>
          </a:p>
        </p:txBody>
      </p:sp>
    </p:spTree>
    <p:extLst>
      <p:ext uri="{BB962C8B-B14F-4D97-AF65-F5344CB8AC3E}">
        <p14:creationId xmlns:p14="http://schemas.microsoft.com/office/powerpoint/2010/main" val="1207880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49FCC0-4EC5-E54E-AD45-36EAAD068C52}" type="datetimeFigureOut">
              <a:rPr lang="en-US" smtClean="0"/>
              <a:t>5/7/21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ADFA91-3AB1-BD4C-8381-BE4651573899}" type="slidenum">
              <a:rPr lang="en-US" smtClean="0"/>
              <a:t>‹#›</a:t>
            </a:fld>
            <a:endParaRPr lang="en-US"/>
          </a:p>
        </p:txBody>
      </p:sp>
    </p:spTree>
    <p:extLst>
      <p:ext uri="{BB962C8B-B14F-4D97-AF65-F5344CB8AC3E}">
        <p14:creationId xmlns:p14="http://schemas.microsoft.com/office/powerpoint/2010/main" val="1921443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49FCC0-4EC5-E54E-AD45-36EAAD068C52}" type="datetimeFigureOut">
              <a:rPr lang="en-US" smtClean="0"/>
              <a:t>5/7/21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ADFA91-3AB1-BD4C-8381-BE4651573899}" type="slidenum">
              <a:rPr lang="en-US" smtClean="0"/>
              <a:t>‹#›</a:t>
            </a:fld>
            <a:endParaRPr lang="en-US"/>
          </a:p>
        </p:txBody>
      </p:sp>
    </p:spTree>
    <p:extLst>
      <p:ext uri="{BB962C8B-B14F-4D97-AF65-F5344CB8AC3E}">
        <p14:creationId xmlns:p14="http://schemas.microsoft.com/office/powerpoint/2010/main" val="1783322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49FCC0-4EC5-E54E-AD45-36EAAD068C52}" type="datetimeFigureOut">
              <a:rPr lang="en-US" smtClean="0"/>
              <a:t>5/7/21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ADFA91-3AB1-BD4C-8381-BE4651573899}" type="slidenum">
              <a:rPr lang="en-US" smtClean="0"/>
              <a:t>‹#›</a:t>
            </a:fld>
            <a:endParaRPr lang="en-US"/>
          </a:p>
        </p:txBody>
      </p:sp>
    </p:spTree>
    <p:extLst>
      <p:ext uri="{BB962C8B-B14F-4D97-AF65-F5344CB8AC3E}">
        <p14:creationId xmlns:p14="http://schemas.microsoft.com/office/powerpoint/2010/main" val="3798483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49FCC0-4EC5-E54E-AD45-36EAAD068C52}" type="datetimeFigureOut">
              <a:rPr lang="en-US" smtClean="0"/>
              <a:t>5/7/21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ADFA91-3AB1-BD4C-8381-BE4651573899}" type="slidenum">
              <a:rPr lang="en-US" smtClean="0"/>
              <a:t>‹#›</a:t>
            </a:fld>
            <a:endParaRPr lang="en-US"/>
          </a:p>
        </p:txBody>
      </p:sp>
    </p:spTree>
    <p:extLst>
      <p:ext uri="{BB962C8B-B14F-4D97-AF65-F5344CB8AC3E}">
        <p14:creationId xmlns:p14="http://schemas.microsoft.com/office/powerpoint/2010/main" val="1821424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49FCC0-4EC5-E54E-AD45-36EAAD068C52}" type="datetimeFigureOut">
              <a:rPr lang="en-US" smtClean="0"/>
              <a:t>5/7/21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ADFA91-3AB1-BD4C-8381-BE4651573899}" type="slidenum">
              <a:rPr lang="en-US" smtClean="0"/>
              <a:t>‹#›</a:t>
            </a:fld>
            <a:endParaRPr lang="en-US"/>
          </a:p>
        </p:txBody>
      </p:sp>
    </p:spTree>
    <p:extLst>
      <p:ext uri="{BB962C8B-B14F-4D97-AF65-F5344CB8AC3E}">
        <p14:creationId xmlns:p14="http://schemas.microsoft.com/office/powerpoint/2010/main" val="2419967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49FCC0-4EC5-E54E-AD45-36EAAD068C52}" type="datetimeFigureOut">
              <a:rPr lang="en-US" smtClean="0"/>
              <a:t>5/7/21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ADFA91-3AB1-BD4C-8381-BE4651573899}" type="slidenum">
              <a:rPr lang="en-US" smtClean="0"/>
              <a:t>‹#›</a:t>
            </a:fld>
            <a:endParaRPr lang="en-US"/>
          </a:p>
        </p:txBody>
      </p:sp>
    </p:spTree>
    <p:extLst>
      <p:ext uri="{BB962C8B-B14F-4D97-AF65-F5344CB8AC3E}">
        <p14:creationId xmlns:p14="http://schemas.microsoft.com/office/powerpoint/2010/main" val="3255956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49FCC0-4EC5-E54E-AD45-36EAAD068C52}" type="datetimeFigureOut">
              <a:rPr lang="en-US" smtClean="0"/>
              <a:t>5/7/21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ADFA91-3AB1-BD4C-8381-BE4651573899}" type="slidenum">
              <a:rPr lang="en-US" smtClean="0"/>
              <a:t>‹#›</a:t>
            </a:fld>
            <a:endParaRPr lang="en-US"/>
          </a:p>
        </p:txBody>
      </p:sp>
    </p:spTree>
    <p:extLst>
      <p:ext uri="{BB962C8B-B14F-4D97-AF65-F5344CB8AC3E}">
        <p14:creationId xmlns:p14="http://schemas.microsoft.com/office/powerpoint/2010/main" val="25039815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6BF898-1928-2549-B6F6-F258161253EB}"/>
              </a:ext>
            </a:extLst>
          </p:cNvPr>
          <p:cNvSpPr txBox="1"/>
          <p:nvPr/>
        </p:nvSpPr>
        <p:spPr>
          <a:xfrm>
            <a:off x="358876" y="569677"/>
            <a:ext cx="8426245" cy="4674741"/>
          </a:xfrm>
          <a:prstGeom prst="rect">
            <a:avLst/>
          </a:prstGeom>
          <a:noFill/>
        </p:spPr>
        <p:txBody>
          <a:bodyPr wrap="square" rtlCol="0">
            <a:spAutoFit/>
          </a:bodyPr>
          <a:lstStyle/>
          <a:p>
            <a:r>
              <a:rPr lang="en-US" dirty="0">
                <a:latin typeface="Verdana" panose="020B0604030504040204" pitchFamily="34" charset="0"/>
                <a:ea typeface="Verdana" panose="020B0604030504040204" pitchFamily="34" charset="0"/>
                <a:cs typeface="Verdana" panose="020B0604030504040204" pitchFamily="34" charset="0"/>
              </a:rPr>
              <a:t>Starfish Anatomy Diagrams Teaching Tips</a:t>
            </a:r>
          </a:p>
          <a:p>
            <a:endParaRPr lang="en-US" dirty="0">
              <a:latin typeface="Verdana" panose="020B0604030504040204" pitchFamily="34" charset="0"/>
              <a:ea typeface="Verdana" panose="020B0604030504040204" pitchFamily="34" charset="0"/>
              <a:cs typeface="Verdana" panose="020B0604030504040204" pitchFamily="34" charset="0"/>
            </a:endParaRPr>
          </a:p>
          <a:p>
            <a:pPr marL="228600" indent="-228600">
              <a:lnSpc>
                <a:spcPct val="150000"/>
              </a:lnSpc>
              <a:buFont typeface="+mj-lt"/>
              <a:buAutoNum type="arabicParenR"/>
            </a:pPr>
            <a:r>
              <a:rPr lang="en-US" sz="1100" dirty="0">
                <a:latin typeface="Verdana" panose="020B0604030504040204" pitchFamily="34" charset="0"/>
                <a:ea typeface="Verdana" panose="020B0604030504040204" pitchFamily="34" charset="0"/>
                <a:cs typeface="Verdana" panose="020B0604030504040204" pitchFamily="34" charset="0"/>
              </a:rPr>
              <a:t>I like small groups for this activity. Students can take turns reading sections of the reading passage and discussing key sea star structures before labeling the diagrams.</a:t>
            </a:r>
          </a:p>
          <a:p>
            <a:pPr marL="228600" indent="-228600">
              <a:lnSpc>
                <a:spcPct val="150000"/>
              </a:lnSpc>
              <a:buFont typeface="+mj-lt"/>
              <a:buAutoNum type="arabicParenR"/>
            </a:pPr>
            <a:r>
              <a:rPr lang="en-US" sz="1100" dirty="0">
                <a:latin typeface="Verdana" panose="020B0604030504040204" pitchFamily="34" charset="0"/>
                <a:ea typeface="Verdana" panose="020B0604030504040204" pitchFamily="34" charset="0"/>
                <a:cs typeface="Verdana" panose="020B0604030504040204" pitchFamily="34" charset="0"/>
              </a:rPr>
              <a:t>Use this as a prelab activity if you are dissecting starfish.</a:t>
            </a:r>
          </a:p>
          <a:p>
            <a:pPr marL="228600" indent="-228600">
              <a:lnSpc>
                <a:spcPct val="150000"/>
              </a:lnSpc>
              <a:buFont typeface="+mj-lt"/>
              <a:buAutoNum type="arabicParenR"/>
            </a:pPr>
            <a:r>
              <a:rPr lang="en-US" sz="1100" dirty="0">
                <a:latin typeface="Verdana" panose="020B0604030504040204" pitchFamily="34" charset="0"/>
                <a:ea typeface="Verdana" panose="020B0604030504040204" pitchFamily="34" charset="0"/>
                <a:cs typeface="Verdana" panose="020B0604030504040204" pitchFamily="34" charset="0"/>
              </a:rPr>
              <a:t>I suggest copying the diagrams back-to-back. Two diagrams are included so students can easily see all key structures.</a:t>
            </a:r>
          </a:p>
          <a:p>
            <a:pPr marL="228600" indent="-228600">
              <a:lnSpc>
                <a:spcPct val="150000"/>
              </a:lnSpc>
              <a:buFont typeface="+mj-lt"/>
              <a:buAutoNum type="arabicParenR"/>
            </a:pPr>
            <a:r>
              <a:rPr lang="en-US" sz="1100" dirty="0">
                <a:latin typeface="Verdana" panose="020B0604030504040204" pitchFamily="34" charset="0"/>
                <a:ea typeface="Verdana" panose="020B0604030504040204" pitchFamily="34" charset="0"/>
                <a:cs typeface="Verdana" panose="020B0604030504040204" pitchFamily="34" charset="0"/>
              </a:rPr>
              <a:t>The reading passage can be laminated for repeated student use, or you can make a copy for each student if you prefer. </a:t>
            </a:r>
          </a:p>
          <a:p>
            <a:pPr marL="228600" indent="-228600">
              <a:lnSpc>
                <a:spcPct val="150000"/>
              </a:lnSpc>
              <a:buFont typeface="+mj-lt"/>
              <a:buAutoNum type="arabicParenR"/>
            </a:pPr>
            <a:r>
              <a:rPr lang="en-US" sz="1100" dirty="0">
                <a:latin typeface="Verdana" panose="020B0604030504040204" pitchFamily="34" charset="0"/>
                <a:ea typeface="Verdana" panose="020B0604030504040204" pitchFamily="34" charset="0"/>
                <a:cs typeface="Verdana" panose="020B0604030504040204" pitchFamily="34" charset="0"/>
              </a:rPr>
              <a:t>Instruct students to focus on the words in bold to help them decide which structures to label. Start with the most obvious ones first and then depend on your group members to determine the more difficult ones.</a:t>
            </a:r>
          </a:p>
          <a:p>
            <a:pPr marL="228600" indent="-228600">
              <a:lnSpc>
                <a:spcPct val="150000"/>
              </a:lnSpc>
              <a:buFont typeface="+mj-lt"/>
              <a:buAutoNum type="arabicParenR"/>
            </a:pPr>
            <a:r>
              <a:rPr lang="en-US" sz="1100" dirty="0">
                <a:latin typeface="Verdana" panose="020B0604030504040204" pitchFamily="34" charset="0"/>
                <a:ea typeface="Verdana" panose="020B0604030504040204" pitchFamily="34" charset="0"/>
                <a:cs typeface="Verdana" panose="020B0604030504040204" pitchFamily="34" charset="0"/>
              </a:rPr>
              <a:t>Project the color diagrams (</a:t>
            </a:r>
            <a:r>
              <a:rPr lang="en-US" sz="1100">
                <a:latin typeface="Verdana" panose="020B0604030504040204" pitchFamily="34" charset="0"/>
                <a:ea typeface="Verdana" panose="020B0604030504040204" pitchFamily="34" charset="0"/>
                <a:cs typeface="Verdana" panose="020B0604030504040204" pitchFamily="34" charset="0"/>
              </a:rPr>
              <a:t>Answer Key) for </a:t>
            </a:r>
            <a:r>
              <a:rPr lang="en-US" sz="1100" dirty="0">
                <a:latin typeface="Verdana" panose="020B0604030504040204" pitchFamily="34" charset="0"/>
                <a:ea typeface="Verdana" panose="020B0604030504040204" pitchFamily="34" charset="0"/>
                <a:cs typeface="Verdana" panose="020B0604030504040204" pitchFamily="34" charset="0"/>
              </a:rPr>
              <a:t>whole class review after the activity.</a:t>
            </a:r>
          </a:p>
          <a:p>
            <a:pPr marL="228600" indent="-228600">
              <a:lnSpc>
                <a:spcPct val="150000"/>
              </a:lnSpc>
              <a:buFont typeface="+mj-lt"/>
              <a:buAutoNum type="arabicParenR"/>
            </a:pPr>
            <a:r>
              <a:rPr lang="en-US" sz="1100" dirty="0">
                <a:latin typeface="Verdana" panose="020B0604030504040204" pitchFamily="34" charset="0"/>
                <a:ea typeface="Verdana" panose="020B0604030504040204" pitchFamily="34" charset="0"/>
                <a:cs typeface="Verdana" panose="020B0604030504040204" pitchFamily="34" charset="0"/>
              </a:rPr>
              <a:t>Optional: Students can add labels from diagram 1 onto diagram 2. This provides reinforcement and gives them a slightly different perspective. They can also add additional labels or notes as needed.</a:t>
            </a:r>
          </a:p>
          <a:p>
            <a:pPr marL="228600" indent="-228600">
              <a:lnSpc>
                <a:spcPct val="150000"/>
              </a:lnSpc>
              <a:buFont typeface="+mj-lt"/>
              <a:buAutoNum type="arabicParenR"/>
            </a:pPr>
            <a:r>
              <a:rPr lang="en-US" sz="1100" dirty="0">
                <a:latin typeface="Verdana" panose="020B0604030504040204" pitchFamily="34" charset="0"/>
                <a:ea typeface="Verdana" panose="020B0604030504040204" pitchFamily="34" charset="0"/>
                <a:cs typeface="Verdana" panose="020B0604030504040204" pitchFamily="34" charset="0"/>
              </a:rPr>
              <a:t>Please note: The reading passage is editable.</a:t>
            </a:r>
          </a:p>
          <a:p>
            <a:pPr marL="228600" indent="-228600">
              <a:lnSpc>
                <a:spcPct val="150000"/>
              </a:lnSpc>
              <a:buFont typeface="+mj-lt"/>
              <a:buAutoNum type="arabicParenR"/>
            </a:pPr>
            <a:r>
              <a:rPr lang="en-US" sz="1100" dirty="0">
                <a:latin typeface="Verdana" panose="020B0604030504040204" pitchFamily="34" charset="0"/>
                <a:ea typeface="Verdana" panose="020B0604030504040204" pitchFamily="34" charset="0"/>
                <a:cs typeface="Verdana" panose="020B0604030504040204" pitchFamily="34" charset="0"/>
              </a:rPr>
              <a:t>Differentiation: Give students the labeled diagram (Answer Key) and the reading passage to compare. They can add additional notes to the diagrams as needed.</a:t>
            </a:r>
          </a:p>
          <a:p>
            <a:pPr marL="228600" indent="-228600">
              <a:lnSpc>
                <a:spcPct val="150000"/>
              </a:lnSpc>
              <a:buFont typeface="+mj-lt"/>
              <a:buAutoNum type="arabicParenR"/>
            </a:pPr>
            <a:endParaRPr lang="en-US" sz="1100" dirty="0">
              <a:latin typeface="Verdana" panose="020B0604030504040204" pitchFamily="34" charset="0"/>
              <a:ea typeface="Verdana" panose="020B0604030504040204" pitchFamily="34" charset="0"/>
              <a:cs typeface="Verdana" panose="020B0604030504040204" pitchFamily="34" charset="0"/>
            </a:endParaRPr>
          </a:p>
        </p:txBody>
      </p:sp>
      <p:sp>
        <p:nvSpPr>
          <p:cNvPr id="3" name="Footer Placeholder 2">
            <a:extLst>
              <a:ext uri="{FF2B5EF4-FFF2-40B4-BE49-F238E27FC236}">
                <a16:creationId xmlns:a16="http://schemas.microsoft.com/office/drawing/2014/main" id="{0A52517D-4FE4-A748-9C8F-F6653FDE8548}"/>
              </a:ext>
            </a:extLst>
          </p:cNvPr>
          <p:cNvSpPr>
            <a:spLocks noGrp="1"/>
          </p:cNvSpPr>
          <p:nvPr>
            <p:ph type="ftr" sz="quarter" idx="11"/>
          </p:nvPr>
        </p:nvSpPr>
        <p:spPr>
          <a:xfrm>
            <a:off x="3028951" y="6356352"/>
            <a:ext cx="3086100" cy="365125"/>
          </a:xfrm>
        </p:spPr>
        <p:txBody>
          <a:bodyPr/>
          <a:lstStyle>
            <a:lvl1pPr>
              <a:defRPr sz="1100">
                <a:latin typeface="Verdana" panose="020B0604030504040204" pitchFamily="34" charset="0"/>
                <a:ea typeface="Verdana" panose="020B0604030504040204" pitchFamily="34" charset="0"/>
                <a:cs typeface="Verdana" panose="020B0604030504040204" pitchFamily="34" charset="0"/>
              </a:defRPr>
            </a:lvl1pPr>
          </a:lstStyle>
          <a:p>
            <a:r>
              <a:rPr lang="en-US" dirty="0"/>
              <a:t>©Science Island</a:t>
            </a:r>
            <a:endParaRPr lang="en-US" sz="1100" dirty="0"/>
          </a:p>
        </p:txBody>
      </p:sp>
      <p:sp>
        <p:nvSpPr>
          <p:cNvPr id="4" name="Rectangle 3">
            <a:extLst>
              <a:ext uri="{FF2B5EF4-FFF2-40B4-BE49-F238E27FC236}">
                <a16:creationId xmlns:a16="http://schemas.microsoft.com/office/drawing/2014/main" id="{0CC34E46-0BA4-3149-8759-725BF13A8CC8}"/>
              </a:ext>
            </a:extLst>
          </p:cNvPr>
          <p:cNvSpPr/>
          <p:nvPr/>
        </p:nvSpPr>
        <p:spPr>
          <a:xfrm>
            <a:off x="228599" y="116123"/>
            <a:ext cx="8686800" cy="6172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white star on a black background&#10;&#10;Description automatically generated">
            <a:extLst>
              <a:ext uri="{FF2B5EF4-FFF2-40B4-BE49-F238E27FC236}">
                <a16:creationId xmlns:a16="http://schemas.microsoft.com/office/drawing/2014/main" id="{0A8773D5-5EBF-1F4C-AB64-7B994736445A}"/>
              </a:ext>
            </a:extLst>
          </p:cNvPr>
          <p:cNvPicPr>
            <a:picLocks noChangeAspect="1"/>
          </p:cNvPicPr>
          <p:nvPr/>
        </p:nvPicPr>
        <p:blipFill rotWithShape="1">
          <a:blip r:embed="rId2">
            <a:grayscl/>
          </a:blip>
          <a:srcRect l="6989" t="22652" r="6416" b="19857"/>
          <a:stretch/>
        </p:blipFill>
        <p:spPr>
          <a:xfrm>
            <a:off x="6400800" y="5036769"/>
            <a:ext cx="2743200" cy="1821231"/>
          </a:xfrm>
          <a:prstGeom prst="rect">
            <a:avLst/>
          </a:prstGeom>
        </p:spPr>
      </p:pic>
    </p:spTree>
    <p:extLst>
      <p:ext uri="{BB962C8B-B14F-4D97-AF65-F5344CB8AC3E}">
        <p14:creationId xmlns:p14="http://schemas.microsoft.com/office/powerpoint/2010/main" val="1665853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6BF898-1928-2549-B6F6-F258161253EB}"/>
              </a:ext>
            </a:extLst>
          </p:cNvPr>
          <p:cNvSpPr txBox="1"/>
          <p:nvPr/>
        </p:nvSpPr>
        <p:spPr>
          <a:xfrm>
            <a:off x="228599" y="116123"/>
            <a:ext cx="8686800" cy="6340197"/>
          </a:xfrm>
          <a:prstGeom prst="rect">
            <a:avLst/>
          </a:prstGeom>
          <a:noFill/>
        </p:spPr>
        <p:txBody>
          <a:bodyPr wrap="square" rtlCol="0">
            <a:spAutoFit/>
          </a:bodyPr>
          <a:lstStyle/>
          <a:p>
            <a:r>
              <a:rPr lang="en-US" b="1" dirty="0">
                <a:latin typeface="Verdana" panose="020B0604030504040204" pitchFamily="34" charset="0"/>
                <a:ea typeface="Verdana" panose="020B0604030504040204" pitchFamily="34" charset="0"/>
                <a:cs typeface="Verdana" panose="020B0604030504040204" pitchFamily="34" charset="0"/>
              </a:rPr>
              <a:t>Sea Star Anatomy Diagrams</a:t>
            </a:r>
          </a:p>
          <a:p>
            <a:r>
              <a:rPr lang="en-US" sz="1100" dirty="0">
                <a:latin typeface="Verdana" panose="020B0604030504040204" pitchFamily="34" charset="0"/>
                <a:ea typeface="Verdana" panose="020B0604030504040204" pitchFamily="34" charset="0"/>
                <a:cs typeface="Verdana" panose="020B0604030504040204" pitchFamily="34" charset="0"/>
              </a:rPr>
              <a:t>Read the passage below and use the words in bold to identify the structures on the starfish diagrams.</a:t>
            </a:r>
          </a:p>
          <a:p>
            <a:endParaRPr lang="en-US" dirty="0">
              <a:latin typeface="Verdana" panose="020B0604030504040204" pitchFamily="34" charset="0"/>
              <a:ea typeface="Verdana" panose="020B0604030504040204" pitchFamily="34" charset="0"/>
              <a:cs typeface="Verdana" panose="020B0604030504040204" pitchFamily="34" charset="0"/>
            </a:endParaRPr>
          </a:p>
          <a:p>
            <a:r>
              <a:rPr lang="en-US" sz="1100" dirty="0">
                <a:latin typeface="Verdana" panose="020B0604030504040204" pitchFamily="34" charset="0"/>
                <a:ea typeface="Verdana" panose="020B0604030504040204" pitchFamily="34" charset="0"/>
                <a:cs typeface="Verdana" panose="020B0604030504040204" pitchFamily="34" charset="0"/>
              </a:rPr>
              <a:t>Starfish or sea stars are members of Phylum Echinodermata along with sea urchins, sand dollars, and sea cucumbers. Echinoderm means “spiny skin” and this name comes from the calcium carbonate </a:t>
            </a:r>
            <a:r>
              <a:rPr lang="en-US" sz="1100" b="1" dirty="0">
                <a:latin typeface="Verdana" panose="020B0604030504040204" pitchFamily="34" charset="0"/>
                <a:ea typeface="Verdana" panose="020B0604030504040204" pitchFamily="34" charset="0"/>
                <a:cs typeface="Verdana" panose="020B0604030504040204" pitchFamily="34" charset="0"/>
              </a:rPr>
              <a:t>spines</a:t>
            </a:r>
            <a:r>
              <a:rPr lang="en-US" sz="1100" dirty="0">
                <a:latin typeface="Verdana" panose="020B0604030504040204" pitchFamily="34" charset="0"/>
                <a:ea typeface="Verdana" panose="020B0604030504040204" pitchFamily="34" charset="0"/>
                <a:cs typeface="Verdana" panose="020B0604030504040204" pitchFamily="34" charset="0"/>
              </a:rPr>
              <a:t> of the endoskeleton that often protrude through the skin. Although the larvae exhibit bilateral symmetry, adult sea stars show radial symmetry and most commonly have five arms.</a:t>
            </a:r>
          </a:p>
          <a:p>
            <a:endParaRPr lang="en-US" sz="1100" dirty="0">
              <a:latin typeface="Verdana" panose="020B0604030504040204" pitchFamily="34" charset="0"/>
              <a:ea typeface="Verdana" panose="020B0604030504040204" pitchFamily="34" charset="0"/>
              <a:cs typeface="Verdana" panose="020B0604030504040204" pitchFamily="34" charset="0"/>
            </a:endParaRPr>
          </a:p>
          <a:p>
            <a:r>
              <a:rPr lang="en-US" sz="1100" dirty="0">
                <a:latin typeface="Verdana" panose="020B0604030504040204" pitchFamily="34" charset="0"/>
                <a:ea typeface="Verdana" panose="020B0604030504040204" pitchFamily="34" charset="0"/>
                <a:cs typeface="Verdana" panose="020B0604030504040204" pitchFamily="34" charset="0"/>
              </a:rPr>
              <a:t>The oral surface, where the mouth is located, is on the bottom or underside of the starfish. But, instead of taking food into the mouth, the starfish will often push out one of its two stomachs to engulf prey. This stomach, the </a:t>
            </a:r>
            <a:r>
              <a:rPr lang="en-US" sz="1100" b="1" dirty="0">
                <a:latin typeface="Verdana" panose="020B0604030504040204" pitchFamily="34" charset="0"/>
                <a:ea typeface="Verdana" panose="020B0604030504040204" pitchFamily="34" charset="0"/>
                <a:cs typeface="Verdana" panose="020B0604030504040204" pitchFamily="34" charset="0"/>
              </a:rPr>
              <a:t>cardiac stomach</a:t>
            </a:r>
            <a:r>
              <a:rPr lang="en-US" sz="1100" dirty="0">
                <a:latin typeface="Verdana" panose="020B0604030504040204" pitchFamily="34" charset="0"/>
                <a:ea typeface="Verdana" panose="020B0604030504040204" pitchFamily="34" charset="0"/>
                <a:cs typeface="Verdana" panose="020B0604030504040204" pitchFamily="34" charset="0"/>
              </a:rPr>
              <a:t>, secretes powerful digestive enzymes to break down the prey and then brings it into the body as the stomach comes back inside. The food is then transferred to the </a:t>
            </a:r>
            <a:r>
              <a:rPr lang="en-US" sz="1100" b="1" dirty="0">
                <a:latin typeface="Verdana" panose="020B0604030504040204" pitchFamily="34" charset="0"/>
                <a:ea typeface="Verdana" panose="020B0604030504040204" pitchFamily="34" charset="0"/>
                <a:cs typeface="Verdana" panose="020B0604030504040204" pitchFamily="34" charset="0"/>
              </a:rPr>
              <a:t>pyloric stomach </a:t>
            </a:r>
            <a:r>
              <a:rPr lang="en-US" sz="1100" dirty="0">
                <a:latin typeface="Verdana" panose="020B0604030504040204" pitchFamily="34" charset="0"/>
                <a:ea typeface="Verdana" panose="020B0604030504040204" pitchFamily="34" charset="0"/>
                <a:cs typeface="Verdana" panose="020B0604030504040204" pitchFamily="34" charset="0"/>
              </a:rPr>
              <a:t>which is located above the cardiac stomach and connected to the </a:t>
            </a:r>
            <a:r>
              <a:rPr lang="en-US" sz="1100" b="1" dirty="0">
                <a:latin typeface="Verdana" panose="020B0604030504040204" pitchFamily="34" charset="0"/>
                <a:ea typeface="Verdana" panose="020B0604030504040204" pitchFamily="34" charset="0"/>
                <a:cs typeface="Verdana" panose="020B0604030504040204" pitchFamily="34" charset="0"/>
              </a:rPr>
              <a:t>anus</a:t>
            </a:r>
            <a:r>
              <a:rPr lang="en-US" sz="1100" dirty="0">
                <a:latin typeface="Verdana" panose="020B0604030504040204" pitchFamily="34" charset="0"/>
                <a:ea typeface="Verdana" panose="020B0604030504040204" pitchFamily="34" charset="0"/>
                <a:cs typeface="Verdana" panose="020B0604030504040204" pitchFamily="34" charset="0"/>
              </a:rPr>
              <a:t> in the center of the top or aboral surface of the organism. </a:t>
            </a:r>
            <a:r>
              <a:rPr lang="en-US" sz="1100" b="1" dirty="0">
                <a:latin typeface="Verdana" panose="020B0604030504040204" pitchFamily="34" charset="0"/>
                <a:ea typeface="Verdana" panose="020B0604030504040204" pitchFamily="34" charset="0"/>
                <a:cs typeface="Verdana" panose="020B0604030504040204" pitchFamily="34" charset="0"/>
              </a:rPr>
              <a:t>Rectal glands </a:t>
            </a:r>
            <a:r>
              <a:rPr lang="en-US" sz="1100" dirty="0">
                <a:latin typeface="Verdana" panose="020B0604030504040204" pitchFamily="34" charset="0"/>
                <a:ea typeface="Verdana" panose="020B0604030504040204" pitchFamily="34" charset="0"/>
                <a:cs typeface="Verdana" panose="020B0604030504040204" pitchFamily="34" charset="0"/>
              </a:rPr>
              <a:t>near the anus function to store wastes before they are eliminated.</a:t>
            </a:r>
          </a:p>
          <a:p>
            <a:endParaRPr lang="en-US" sz="1100" dirty="0">
              <a:latin typeface="Verdana" panose="020B0604030504040204" pitchFamily="34" charset="0"/>
              <a:ea typeface="Verdana" panose="020B0604030504040204" pitchFamily="34" charset="0"/>
              <a:cs typeface="Verdana" panose="020B0604030504040204" pitchFamily="34" charset="0"/>
            </a:endParaRPr>
          </a:p>
          <a:p>
            <a:r>
              <a:rPr lang="en-US" sz="1100" dirty="0">
                <a:latin typeface="Verdana" panose="020B0604030504040204" pitchFamily="34" charset="0"/>
                <a:ea typeface="Verdana" panose="020B0604030504040204" pitchFamily="34" charset="0"/>
                <a:cs typeface="Verdana" panose="020B0604030504040204" pitchFamily="34" charset="0"/>
              </a:rPr>
              <a:t>The pyloric stomach is also connected to </a:t>
            </a:r>
            <a:r>
              <a:rPr lang="en-US" sz="1100" b="1" dirty="0">
                <a:latin typeface="Verdana" panose="020B0604030504040204" pitchFamily="34" charset="0"/>
                <a:ea typeface="Verdana" panose="020B0604030504040204" pitchFamily="34" charset="0"/>
                <a:cs typeface="Verdana" panose="020B0604030504040204" pitchFamily="34" charset="0"/>
              </a:rPr>
              <a:t>pyloric ducts </a:t>
            </a:r>
            <a:r>
              <a:rPr lang="en-US" sz="1100" dirty="0">
                <a:latin typeface="Verdana" panose="020B0604030504040204" pitchFamily="34" charset="0"/>
                <a:ea typeface="Verdana" panose="020B0604030504040204" pitchFamily="34" charset="0"/>
                <a:cs typeface="Verdana" panose="020B0604030504040204" pitchFamily="34" charset="0"/>
              </a:rPr>
              <a:t>which extend down each arm and split into two ducts which lead to digestive glands. These glands, called </a:t>
            </a:r>
            <a:r>
              <a:rPr lang="en-US" sz="1100" b="1" dirty="0">
                <a:latin typeface="Verdana" panose="020B0604030504040204" pitchFamily="34" charset="0"/>
                <a:ea typeface="Verdana" panose="020B0604030504040204" pitchFamily="34" charset="0"/>
                <a:cs typeface="Verdana" panose="020B0604030504040204" pitchFamily="34" charset="0"/>
              </a:rPr>
              <a:t>pyloric caeca </a:t>
            </a:r>
            <a:r>
              <a:rPr lang="en-US" sz="1100" dirty="0">
                <a:latin typeface="Verdana" panose="020B0604030504040204" pitchFamily="34" charset="0"/>
                <a:ea typeface="Verdana" panose="020B0604030504040204" pitchFamily="34" charset="0"/>
                <a:cs typeface="Verdana" panose="020B0604030504040204" pitchFamily="34" charset="0"/>
              </a:rPr>
              <a:t>(singular, cecum), look like small pouches along the pyloric ducts and they produce enzymes and transport digested food throughout the body.</a:t>
            </a:r>
          </a:p>
          <a:p>
            <a:endParaRPr lang="en-US" sz="1100" dirty="0">
              <a:latin typeface="Verdana" panose="020B0604030504040204" pitchFamily="34" charset="0"/>
              <a:ea typeface="Verdana" panose="020B0604030504040204" pitchFamily="34" charset="0"/>
              <a:cs typeface="Verdana" panose="020B0604030504040204" pitchFamily="34" charset="0"/>
            </a:endParaRPr>
          </a:p>
          <a:p>
            <a:r>
              <a:rPr lang="en-US" sz="1100" dirty="0">
                <a:latin typeface="Verdana" panose="020B0604030504040204" pitchFamily="34" charset="0"/>
                <a:ea typeface="Verdana" panose="020B0604030504040204" pitchFamily="34" charset="0"/>
                <a:cs typeface="Verdana" panose="020B0604030504040204" pitchFamily="34" charset="0"/>
              </a:rPr>
              <a:t>A pair of large </a:t>
            </a:r>
            <a:r>
              <a:rPr lang="en-US" sz="1100" b="1" dirty="0">
                <a:latin typeface="Verdana" panose="020B0604030504040204" pitchFamily="34" charset="0"/>
                <a:ea typeface="Verdana" panose="020B0604030504040204" pitchFamily="34" charset="0"/>
                <a:cs typeface="Verdana" panose="020B0604030504040204" pitchFamily="34" charset="0"/>
              </a:rPr>
              <a:t>gonads</a:t>
            </a:r>
            <a:r>
              <a:rPr lang="en-US" sz="1100" dirty="0">
                <a:latin typeface="Verdana" panose="020B0604030504040204" pitchFamily="34" charset="0"/>
                <a:ea typeface="Verdana" panose="020B0604030504040204" pitchFamily="34" charset="0"/>
                <a:cs typeface="Verdana" panose="020B0604030504040204" pitchFamily="34" charset="0"/>
              </a:rPr>
              <a:t> or sex organs can be found in each arm and, although sexes are separate, it is almost impossible to distinguish male gonads from female in preserved specimens.</a:t>
            </a:r>
          </a:p>
          <a:p>
            <a:endParaRPr lang="en-US" sz="1100" dirty="0">
              <a:latin typeface="Verdana" panose="020B0604030504040204" pitchFamily="34" charset="0"/>
              <a:ea typeface="Verdana" panose="020B0604030504040204" pitchFamily="34" charset="0"/>
              <a:cs typeface="Verdana" panose="020B0604030504040204" pitchFamily="34" charset="0"/>
            </a:endParaRPr>
          </a:p>
          <a:p>
            <a:r>
              <a:rPr lang="en-US" sz="1100" dirty="0">
                <a:latin typeface="Verdana" panose="020B0604030504040204" pitchFamily="34" charset="0"/>
                <a:ea typeface="Verdana" panose="020B0604030504040204" pitchFamily="34" charset="0"/>
                <a:cs typeface="Verdana" panose="020B0604030504040204" pitchFamily="34" charset="0"/>
              </a:rPr>
              <a:t>A unique feature seen in sea stars and other echinoderms is a system of canals that carry water throughout the organism called the water vascular system. Water enters the system through the </a:t>
            </a:r>
            <a:r>
              <a:rPr lang="en-US" sz="1100" b="1" dirty="0">
                <a:latin typeface="Verdana" panose="020B0604030504040204" pitchFamily="34" charset="0"/>
                <a:ea typeface="Verdana" panose="020B0604030504040204" pitchFamily="34" charset="0"/>
                <a:cs typeface="Verdana" panose="020B0604030504040204" pitchFamily="34" charset="0"/>
              </a:rPr>
              <a:t>madreporite </a:t>
            </a:r>
            <a:r>
              <a:rPr lang="en-US" sz="1100" dirty="0">
                <a:latin typeface="Verdana" panose="020B0604030504040204" pitchFamily="34" charset="0"/>
                <a:ea typeface="Verdana" panose="020B0604030504040204" pitchFamily="34" charset="0"/>
                <a:cs typeface="Verdana" panose="020B0604030504040204" pitchFamily="34" charset="0"/>
              </a:rPr>
              <a:t>a reddish-orange structure located towards the center of the aboral surface.</a:t>
            </a:r>
            <a:r>
              <a:rPr lang="en-US" sz="1100" b="1" dirty="0">
                <a:latin typeface="Verdana" panose="020B0604030504040204" pitchFamily="34" charset="0"/>
                <a:ea typeface="Verdana" panose="020B0604030504040204" pitchFamily="34" charset="0"/>
                <a:cs typeface="Verdana" panose="020B0604030504040204" pitchFamily="34" charset="0"/>
              </a:rPr>
              <a:t> </a:t>
            </a:r>
            <a:r>
              <a:rPr lang="en-US" sz="1100" dirty="0">
                <a:latin typeface="Verdana" panose="020B0604030504040204" pitchFamily="34" charset="0"/>
                <a:ea typeface="Verdana" panose="020B0604030504040204" pitchFamily="34" charset="0"/>
                <a:cs typeface="Verdana" panose="020B0604030504040204" pitchFamily="34" charset="0"/>
              </a:rPr>
              <a:t>The </a:t>
            </a:r>
            <a:r>
              <a:rPr lang="en-US" sz="1100" b="1" dirty="0">
                <a:latin typeface="Verdana" panose="020B0604030504040204" pitchFamily="34" charset="0"/>
                <a:ea typeface="Verdana" panose="020B0604030504040204" pitchFamily="34" charset="0"/>
                <a:cs typeface="Verdana" panose="020B0604030504040204" pitchFamily="34" charset="0"/>
              </a:rPr>
              <a:t>stone canal </a:t>
            </a:r>
            <a:r>
              <a:rPr lang="en-US" sz="1100" dirty="0">
                <a:latin typeface="Verdana" panose="020B0604030504040204" pitchFamily="34" charset="0"/>
                <a:ea typeface="Verdana" panose="020B0604030504040204" pitchFamily="34" charset="0"/>
                <a:cs typeface="Verdana" panose="020B0604030504040204" pitchFamily="34" charset="0"/>
              </a:rPr>
              <a:t>is a tube that connects the madreporite to the circular </a:t>
            </a:r>
            <a:r>
              <a:rPr lang="en-US" sz="1100" b="1" dirty="0">
                <a:latin typeface="Verdana" panose="020B0604030504040204" pitchFamily="34" charset="0"/>
                <a:ea typeface="Verdana" panose="020B0604030504040204" pitchFamily="34" charset="0"/>
                <a:cs typeface="Verdana" panose="020B0604030504040204" pitchFamily="34" charset="0"/>
              </a:rPr>
              <a:t>ring canal</a:t>
            </a:r>
            <a:r>
              <a:rPr lang="en-US" sz="1100" dirty="0">
                <a:latin typeface="Verdana" panose="020B0604030504040204" pitchFamily="34" charset="0"/>
                <a:ea typeface="Verdana" panose="020B0604030504040204" pitchFamily="34" charset="0"/>
                <a:cs typeface="Verdana" panose="020B0604030504040204" pitchFamily="34" charset="0"/>
              </a:rPr>
              <a:t>. </a:t>
            </a:r>
            <a:r>
              <a:rPr lang="en-US" sz="1100" b="1" dirty="0">
                <a:latin typeface="Verdana" panose="020B0604030504040204" pitchFamily="34" charset="0"/>
                <a:ea typeface="Verdana" panose="020B0604030504040204" pitchFamily="34" charset="0"/>
                <a:cs typeface="Verdana" panose="020B0604030504040204" pitchFamily="34" charset="0"/>
              </a:rPr>
              <a:t>Radial canals </a:t>
            </a:r>
            <a:r>
              <a:rPr lang="en-US" sz="1100" dirty="0">
                <a:latin typeface="Verdana" panose="020B0604030504040204" pitchFamily="34" charset="0"/>
                <a:ea typeface="Verdana" panose="020B0604030504040204" pitchFamily="34" charset="0"/>
                <a:cs typeface="Verdana" panose="020B0604030504040204" pitchFamily="34" charset="0"/>
              </a:rPr>
              <a:t>extend from the ring canal and carry water down each arm to tiny bulbs called </a:t>
            </a:r>
            <a:r>
              <a:rPr lang="en-US" sz="1100" b="1" dirty="0">
                <a:latin typeface="Verdana" panose="020B0604030504040204" pitchFamily="34" charset="0"/>
                <a:ea typeface="Verdana" panose="020B0604030504040204" pitchFamily="34" charset="0"/>
                <a:cs typeface="Verdana" panose="020B0604030504040204" pitchFamily="34" charset="0"/>
              </a:rPr>
              <a:t>ampullae </a:t>
            </a:r>
            <a:r>
              <a:rPr lang="en-US" sz="1100" dirty="0">
                <a:latin typeface="Verdana" panose="020B0604030504040204" pitchFamily="34" charset="0"/>
                <a:ea typeface="Verdana" panose="020B0604030504040204" pitchFamily="34" charset="0"/>
                <a:cs typeface="Verdana" panose="020B0604030504040204" pitchFamily="34" charset="0"/>
              </a:rPr>
              <a:t>(singular, ampulla). Ampullae are attached at one end of the </a:t>
            </a:r>
            <a:r>
              <a:rPr lang="en-US" sz="1100" b="1" dirty="0">
                <a:latin typeface="Verdana" panose="020B0604030504040204" pitchFamily="34" charset="0"/>
                <a:ea typeface="Verdana" panose="020B0604030504040204" pitchFamily="34" charset="0"/>
                <a:cs typeface="Verdana" panose="020B0604030504040204" pitchFamily="34" charset="0"/>
              </a:rPr>
              <a:t>tube feet </a:t>
            </a:r>
            <a:r>
              <a:rPr lang="en-US" sz="1100" dirty="0">
                <a:latin typeface="Verdana" panose="020B0604030504040204" pitchFamily="34" charset="0"/>
                <a:ea typeface="Verdana" panose="020B0604030504040204" pitchFamily="34" charset="0"/>
                <a:cs typeface="Verdana" panose="020B0604030504040204" pitchFamily="34" charset="0"/>
              </a:rPr>
              <a:t>and surrounded by muscles; when muscles contract, the ampullae are squeezed and water moves into the tube foot to extend it, like the action of a medicine dropper. Tube feet are used for locomotion and capturing food and gas exchange.</a:t>
            </a:r>
          </a:p>
          <a:p>
            <a:endParaRPr lang="en-US" sz="1100" dirty="0">
              <a:latin typeface="Verdana" panose="020B0604030504040204" pitchFamily="34" charset="0"/>
              <a:ea typeface="Verdana" panose="020B0604030504040204" pitchFamily="34" charset="0"/>
              <a:cs typeface="Verdana" panose="020B0604030504040204" pitchFamily="34" charset="0"/>
            </a:endParaRPr>
          </a:p>
          <a:p>
            <a:r>
              <a:rPr lang="en-US" sz="1100" dirty="0">
                <a:latin typeface="Verdana" panose="020B0604030504040204" pitchFamily="34" charset="0"/>
                <a:ea typeface="Verdana" panose="020B0604030504040204" pitchFamily="34" charset="0"/>
                <a:cs typeface="Verdana" panose="020B0604030504040204" pitchFamily="34" charset="0"/>
              </a:rPr>
              <a:t>On the oral side, an ambulacral groove extends from the mouth down each arm. Within each groove are four rows of hollow tube feet. This area is supported by an elongated area of endoskeleton called the </a:t>
            </a:r>
            <a:r>
              <a:rPr lang="en-US" sz="1100" b="1" dirty="0">
                <a:latin typeface="Verdana" panose="020B0604030504040204" pitchFamily="34" charset="0"/>
                <a:ea typeface="Verdana" panose="020B0604030504040204" pitchFamily="34" charset="0"/>
                <a:cs typeface="Verdana" panose="020B0604030504040204" pitchFamily="34" charset="0"/>
              </a:rPr>
              <a:t>ambulacral plate</a:t>
            </a:r>
            <a:r>
              <a:rPr lang="en-US" sz="1100" dirty="0">
                <a:latin typeface="Verdana" panose="020B0604030504040204" pitchFamily="34" charset="0"/>
                <a:ea typeface="Verdana" panose="020B0604030504040204" pitchFamily="34" charset="0"/>
                <a:cs typeface="Verdana" panose="020B0604030504040204" pitchFamily="34" charset="0"/>
              </a:rPr>
              <a:t>.</a:t>
            </a:r>
          </a:p>
          <a:p>
            <a:endParaRPr lang="en-US" sz="1100" dirty="0">
              <a:latin typeface="Verdana" panose="020B0604030504040204" pitchFamily="34" charset="0"/>
              <a:ea typeface="Verdana" panose="020B0604030504040204" pitchFamily="34" charset="0"/>
              <a:cs typeface="Verdana" panose="020B0604030504040204" pitchFamily="34" charset="0"/>
            </a:endParaRPr>
          </a:p>
          <a:p>
            <a:endParaRPr lang="en-US" sz="1100" dirty="0">
              <a:latin typeface="Verdana" panose="020B0604030504040204" pitchFamily="34" charset="0"/>
              <a:ea typeface="Verdana" panose="020B0604030504040204" pitchFamily="34" charset="0"/>
              <a:cs typeface="Verdana" panose="020B0604030504040204" pitchFamily="34" charset="0"/>
            </a:endParaRPr>
          </a:p>
          <a:p>
            <a:endParaRPr lang="en-US" sz="11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Footer Placeholder 2">
            <a:extLst>
              <a:ext uri="{FF2B5EF4-FFF2-40B4-BE49-F238E27FC236}">
                <a16:creationId xmlns:a16="http://schemas.microsoft.com/office/drawing/2014/main" id="{0A52517D-4FE4-A748-9C8F-F6653FDE8548}"/>
              </a:ext>
            </a:extLst>
          </p:cNvPr>
          <p:cNvSpPr>
            <a:spLocks noGrp="1"/>
          </p:cNvSpPr>
          <p:nvPr>
            <p:ph type="ftr" sz="quarter" idx="11"/>
          </p:nvPr>
        </p:nvSpPr>
        <p:spPr>
          <a:xfrm>
            <a:off x="3028951" y="6356352"/>
            <a:ext cx="3086100" cy="365125"/>
          </a:xfrm>
        </p:spPr>
        <p:txBody>
          <a:bodyPr/>
          <a:lstStyle>
            <a:lvl1pPr>
              <a:defRPr sz="1100">
                <a:latin typeface="Verdana" panose="020B0604030504040204" pitchFamily="34" charset="0"/>
                <a:ea typeface="Verdana" panose="020B0604030504040204" pitchFamily="34" charset="0"/>
                <a:cs typeface="Verdana" panose="020B0604030504040204" pitchFamily="34" charset="0"/>
              </a:defRPr>
            </a:lvl1pPr>
          </a:lstStyle>
          <a:p>
            <a:r>
              <a:rPr lang="en-US" dirty="0"/>
              <a:t>©Science Island</a:t>
            </a:r>
            <a:endParaRPr lang="en-US" sz="1100" dirty="0"/>
          </a:p>
        </p:txBody>
      </p:sp>
      <p:sp>
        <p:nvSpPr>
          <p:cNvPr id="4" name="Rectangle 3">
            <a:extLst>
              <a:ext uri="{FF2B5EF4-FFF2-40B4-BE49-F238E27FC236}">
                <a16:creationId xmlns:a16="http://schemas.microsoft.com/office/drawing/2014/main" id="{0CC34E46-0BA4-3149-8759-725BF13A8CC8}"/>
              </a:ext>
            </a:extLst>
          </p:cNvPr>
          <p:cNvSpPr/>
          <p:nvPr/>
        </p:nvSpPr>
        <p:spPr>
          <a:xfrm>
            <a:off x="228599" y="116123"/>
            <a:ext cx="8686800" cy="6172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white star on a black background&#10;&#10;Description automatically generated">
            <a:extLst>
              <a:ext uri="{FF2B5EF4-FFF2-40B4-BE49-F238E27FC236}">
                <a16:creationId xmlns:a16="http://schemas.microsoft.com/office/drawing/2014/main" id="{006D91A6-7C6E-934E-ACD2-1EE9BEAD3836}"/>
              </a:ext>
            </a:extLst>
          </p:cNvPr>
          <p:cNvPicPr>
            <a:picLocks noChangeAspect="1"/>
          </p:cNvPicPr>
          <p:nvPr/>
        </p:nvPicPr>
        <p:blipFill rotWithShape="1">
          <a:blip r:embed="rId2">
            <a:grayscl/>
          </a:blip>
          <a:srcRect l="6989" t="22652" r="6416" b="19857"/>
          <a:stretch/>
        </p:blipFill>
        <p:spPr>
          <a:xfrm flipH="1" flipV="1">
            <a:off x="7260770" y="5589416"/>
            <a:ext cx="1828800" cy="1214154"/>
          </a:xfrm>
          <a:prstGeom prst="rect">
            <a:avLst/>
          </a:prstGeom>
        </p:spPr>
      </p:pic>
    </p:spTree>
    <p:extLst>
      <p:ext uri="{BB962C8B-B14F-4D97-AF65-F5344CB8AC3E}">
        <p14:creationId xmlns:p14="http://schemas.microsoft.com/office/powerpoint/2010/main" val="1077205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butterfly&#10;&#10;Description automatically generated with low confidence">
            <a:extLst>
              <a:ext uri="{FF2B5EF4-FFF2-40B4-BE49-F238E27FC236}">
                <a16:creationId xmlns:a16="http://schemas.microsoft.com/office/drawing/2014/main" id="{E723DA74-51ED-094D-A1F9-586B8EA591CF}"/>
              </a:ext>
            </a:extLst>
          </p:cNvPr>
          <p:cNvPicPr>
            <a:picLocks noChangeAspect="1"/>
          </p:cNvPicPr>
          <p:nvPr/>
        </p:nvPicPr>
        <p:blipFill>
          <a:blip r:embed="rId3">
            <a:grayscl/>
          </a:blip>
          <a:stretch>
            <a:fillRect/>
          </a:stretch>
        </p:blipFill>
        <p:spPr>
          <a:xfrm>
            <a:off x="225635" y="457200"/>
            <a:ext cx="6411650" cy="5943600"/>
          </a:xfrm>
          <a:prstGeom prst="rect">
            <a:avLst/>
          </a:prstGeom>
        </p:spPr>
      </p:pic>
      <p:sp>
        <p:nvSpPr>
          <p:cNvPr id="3" name="Footer Placeholder 2">
            <a:extLst>
              <a:ext uri="{FF2B5EF4-FFF2-40B4-BE49-F238E27FC236}">
                <a16:creationId xmlns:a16="http://schemas.microsoft.com/office/drawing/2014/main" id="{C4A41260-50B4-F54B-9D6A-6F1A748F9B8A}"/>
              </a:ext>
            </a:extLst>
          </p:cNvPr>
          <p:cNvSpPr>
            <a:spLocks noGrp="1"/>
          </p:cNvSpPr>
          <p:nvPr>
            <p:ph type="ftr" sz="quarter" idx="11"/>
          </p:nvPr>
        </p:nvSpPr>
        <p:spPr>
          <a:xfrm>
            <a:off x="3028951" y="6356352"/>
            <a:ext cx="3086100" cy="365125"/>
          </a:xfrm>
        </p:spPr>
        <p:txBody>
          <a:bodyPr/>
          <a:lstStyle>
            <a:lvl1pPr>
              <a:defRPr sz="1100">
                <a:latin typeface="Verdana" panose="020B0604030504040204" pitchFamily="34" charset="0"/>
                <a:ea typeface="Verdana" panose="020B0604030504040204" pitchFamily="34" charset="0"/>
                <a:cs typeface="Verdana" panose="020B0604030504040204" pitchFamily="34" charset="0"/>
              </a:defRPr>
            </a:lvl1pPr>
          </a:lstStyle>
          <a:p>
            <a:r>
              <a:rPr lang="en-US" dirty="0"/>
              <a:t>©Science Island</a:t>
            </a:r>
            <a:endParaRPr lang="en-US" sz="1100" dirty="0"/>
          </a:p>
        </p:txBody>
      </p:sp>
      <p:sp>
        <p:nvSpPr>
          <p:cNvPr id="6" name="TextBox 5">
            <a:extLst>
              <a:ext uri="{FF2B5EF4-FFF2-40B4-BE49-F238E27FC236}">
                <a16:creationId xmlns:a16="http://schemas.microsoft.com/office/drawing/2014/main" id="{4CECD025-6648-8C48-86DA-45C16FC9806F}"/>
              </a:ext>
            </a:extLst>
          </p:cNvPr>
          <p:cNvSpPr txBox="1"/>
          <p:nvPr/>
        </p:nvSpPr>
        <p:spPr>
          <a:xfrm>
            <a:off x="122904" y="101132"/>
            <a:ext cx="4340942" cy="600164"/>
          </a:xfrm>
          <a:prstGeom prst="rect">
            <a:avLst/>
          </a:prstGeom>
          <a:noFill/>
        </p:spPr>
        <p:txBody>
          <a:bodyPr wrap="square" rtlCol="0">
            <a:spAutoFit/>
          </a:bodyPr>
          <a:lstStyle/>
          <a:p>
            <a:pPr>
              <a:lnSpc>
                <a:spcPct val="150000"/>
              </a:lnSpc>
            </a:pPr>
            <a:r>
              <a:rPr lang="en-US" sz="2400" dirty="0">
                <a:latin typeface="DJB This Font is Bold" panose="02000800000000000000" pitchFamily="2" charset="77"/>
              </a:rPr>
              <a:t>Sea Star Anatomy 1</a:t>
            </a:r>
          </a:p>
        </p:txBody>
      </p:sp>
      <p:sp>
        <p:nvSpPr>
          <p:cNvPr id="7" name="TextBox 6">
            <a:extLst>
              <a:ext uri="{FF2B5EF4-FFF2-40B4-BE49-F238E27FC236}">
                <a16:creationId xmlns:a16="http://schemas.microsoft.com/office/drawing/2014/main" id="{13150325-7D03-CD46-83DD-28A4C9B6A723}"/>
              </a:ext>
            </a:extLst>
          </p:cNvPr>
          <p:cNvSpPr txBox="1"/>
          <p:nvPr/>
        </p:nvSpPr>
        <p:spPr>
          <a:xfrm>
            <a:off x="6588125" y="1093585"/>
            <a:ext cx="2506715" cy="4670830"/>
          </a:xfrm>
          <a:prstGeom prst="rect">
            <a:avLst/>
          </a:prstGeom>
          <a:noFill/>
        </p:spPr>
        <p:txBody>
          <a:bodyPr wrap="square" rtlCol="0">
            <a:spAutoFit/>
          </a:bodyPr>
          <a:lstStyle/>
          <a:p>
            <a:pPr marL="228600" indent="-228600">
              <a:lnSpc>
                <a:spcPct val="250000"/>
              </a:lnSpc>
              <a:buAutoNum type="arabicPlain"/>
            </a:pPr>
            <a:r>
              <a:rPr lang="en-US" sz="1100" dirty="0">
                <a:latin typeface="Verdana" panose="020B0604030504040204" pitchFamily="34" charset="0"/>
                <a:ea typeface="Verdana" panose="020B0604030504040204" pitchFamily="34" charset="0"/>
                <a:cs typeface="Verdana" panose="020B0604030504040204" pitchFamily="34" charset="0"/>
              </a:rPr>
              <a:t>_______________________</a:t>
            </a:r>
          </a:p>
          <a:p>
            <a:pPr marL="228600" indent="-228600">
              <a:lnSpc>
                <a:spcPct val="250000"/>
              </a:lnSpc>
              <a:buAutoNum type="arabicPlain"/>
            </a:pPr>
            <a:r>
              <a:rPr lang="en-US" sz="1100" dirty="0">
                <a:latin typeface="Verdana" panose="020B0604030504040204" pitchFamily="34" charset="0"/>
                <a:ea typeface="Verdana" panose="020B0604030504040204" pitchFamily="34" charset="0"/>
                <a:cs typeface="Verdana" panose="020B0604030504040204" pitchFamily="34" charset="0"/>
              </a:rPr>
              <a:t>_______________________</a:t>
            </a:r>
          </a:p>
          <a:p>
            <a:pPr marL="228600" indent="-228600">
              <a:lnSpc>
                <a:spcPct val="250000"/>
              </a:lnSpc>
              <a:buAutoNum type="arabicPlain"/>
            </a:pPr>
            <a:r>
              <a:rPr lang="en-US" sz="1100" dirty="0">
                <a:latin typeface="Verdana" panose="020B0604030504040204" pitchFamily="34" charset="0"/>
                <a:ea typeface="Verdana" panose="020B0604030504040204" pitchFamily="34" charset="0"/>
                <a:cs typeface="Verdana" panose="020B0604030504040204" pitchFamily="34" charset="0"/>
              </a:rPr>
              <a:t>_______________________</a:t>
            </a:r>
          </a:p>
          <a:p>
            <a:pPr marL="228600" indent="-228600">
              <a:lnSpc>
                <a:spcPct val="250000"/>
              </a:lnSpc>
              <a:buAutoNum type="arabicPlain"/>
            </a:pPr>
            <a:r>
              <a:rPr lang="en-US" sz="1100" dirty="0">
                <a:latin typeface="Verdana" panose="020B0604030504040204" pitchFamily="34" charset="0"/>
                <a:ea typeface="Verdana" panose="020B0604030504040204" pitchFamily="34" charset="0"/>
                <a:cs typeface="Verdana" panose="020B0604030504040204" pitchFamily="34" charset="0"/>
              </a:rPr>
              <a:t>_______________________</a:t>
            </a:r>
          </a:p>
          <a:p>
            <a:pPr marL="228600" indent="-228600">
              <a:lnSpc>
                <a:spcPct val="250000"/>
              </a:lnSpc>
              <a:buAutoNum type="arabicPlain"/>
            </a:pPr>
            <a:r>
              <a:rPr lang="en-US" sz="1100" dirty="0">
                <a:latin typeface="Verdana" panose="020B0604030504040204" pitchFamily="34" charset="0"/>
                <a:ea typeface="Verdana" panose="020B0604030504040204" pitchFamily="34" charset="0"/>
                <a:cs typeface="Verdana" panose="020B0604030504040204" pitchFamily="34" charset="0"/>
              </a:rPr>
              <a:t>_______________________</a:t>
            </a:r>
          </a:p>
          <a:p>
            <a:pPr marL="228600" indent="-228600">
              <a:lnSpc>
                <a:spcPct val="250000"/>
              </a:lnSpc>
              <a:buAutoNum type="arabicPlain"/>
            </a:pPr>
            <a:r>
              <a:rPr lang="en-US" sz="1100" dirty="0">
                <a:latin typeface="Verdana" panose="020B0604030504040204" pitchFamily="34" charset="0"/>
                <a:ea typeface="Verdana" panose="020B0604030504040204" pitchFamily="34" charset="0"/>
                <a:cs typeface="Verdana" panose="020B0604030504040204" pitchFamily="34" charset="0"/>
              </a:rPr>
              <a:t>_______________________</a:t>
            </a:r>
          </a:p>
          <a:p>
            <a:pPr marL="228600" indent="-228600">
              <a:lnSpc>
                <a:spcPct val="250000"/>
              </a:lnSpc>
              <a:buAutoNum type="arabicPlain"/>
            </a:pPr>
            <a:r>
              <a:rPr lang="en-US" sz="1100" dirty="0">
                <a:latin typeface="Verdana" panose="020B0604030504040204" pitchFamily="34" charset="0"/>
                <a:ea typeface="Verdana" panose="020B0604030504040204" pitchFamily="34" charset="0"/>
                <a:cs typeface="Verdana" panose="020B0604030504040204" pitchFamily="34" charset="0"/>
              </a:rPr>
              <a:t>_______________________</a:t>
            </a:r>
          </a:p>
          <a:p>
            <a:pPr marL="228600" indent="-228600">
              <a:lnSpc>
                <a:spcPct val="250000"/>
              </a:lnSpc>
              <a:buAutoNum type="arabicPlain"/>
            </a:pPr>
            <a:r>
              <a:rPr lang="en-US" sz="1100" dirty="0">
                <a:latin typeface="Verdana" panose="020B0604030504040204" pitchFamily="34" charset="0"/>
                <a:ea typeface="Verdana" panose="020B0604030504040204" pitchFamily="34" charset="0"/>
                <a:cs typeface="Verdana" panose="020B0604030504040204" pitchFamily="34" charset="0"/>
              </a:rPr>
              <a:t>_______________________</a:t>
            </a:r>
          </a:p>
          <a:p>
            <a:pPr marL="228600" indent="-228600">
              <a:lnSpc>
                <a:spcPct val="250000"/>
              </a:lnSpc>
              <a:buAutoNum type="arabicPlain"/>
            </a:pPr>
            <a:r>
              <a:rPr lang="en-US" sz="1100" dirty="0">
                <a:latin typeface="Verdana" panose="020B0604030504040204" pitchFamily="34" charset="0"/>
                <a:ea typeface="Verdana" panose="020B0604030504040204" pitchFamily="34" charset="0"/>
                <a:cs typeface="Verdana" panose="020B0604030504040204" pitchFamily="34" charset="0"/>
              </a:rPr>
              <a:t>_______________________</a:t>
            </a:r>
          </a:p>
          <a:p>
            <a:pPr marL="228600" indent="-228600">
              <a:lnSpc>
                <a:spcPct val="250000"/>
              </a:lnSpc>
              <a:buAutoNum type="arabicPlain"/>
            </a:pPr>
            <a:r>
              <a:rPr lang="en-US" sz="1100" dirty="0">
                <a:latin typeface="Verdana" panose="020B0604030504040204" pitchFamily="34" charset="0"/>
                <a:ea typeface="Verdana" panose="020B0604030504040204" pitchFamily="34" charset="0"/>
                <a:cs typeface="Verdana" panose="020B0604030504040204" pitchFamily="34" charset="0"/>
              </a:rPr>
              <a:t>_______________________</a:t>
            </a:r>
          </a:p>
          <a:p>
            <a:pPr marL="228600" indent="-228600">
              <a:lnSpc>
                <a:spcPct val="250000"/>
              </a:lnSpc>
              <a:buAutoNum type="arabicPlain"/>
            </a:pPr>
            <a:r>
              <a:rPr lang="en-US" sz="1100" dirty="0">
                <a:latin typeface="Verdana" panose="020B0604030504040204" pitchFamily="34" charset="0"/>
                <a:ea typeface="Verdana" panose="020B0604030504040204" pitchFamily="34" charset="0"/>
                <a:cs typeface="Verdana" panose="020B0604030504040204" pitchFamily="34" charset="0"/>
              </a:rPr>
              <a:t>_______________________</a:t>
            </a:r>
          </a:p>
        </p:txBody>
      </p:sp>
    </p:spTree>
    <p:extLst>
      <p:ext uri="{BB962C8B-B14F-4D97-AF65-F5344CB8AC3E}">
        <p14:creationId xmlns:p14="http://schemas.microsoft.com/office/powerpoint/2010/main" val="11903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9216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butterfly&#10;&#10;Description automatically generated with low confidence">
            <a:extLst>
              <a:ext uri="{FF2B5EF4-FFF2-40B4-BE49-F238E27FC236}">
                <a16:creationId xmlns:a16="http://schemas.microsoft.com/office/drawing/2014/main" id="{E723DA74-51ED-094D-A1F9-586B8EA591CF}"/>
              </a:ext>
            </a:extLst>
          </p:cNvPr>
          <p:cNvPicPr>
            <a:picLocks noChangeAspect="1"/>
          </p:cNvPicPr>
          <p:nvPr/>
        </p:nvPicPr>
        <p:blipFill>
          <a:blip r:embed="rId3"/>
          <a:stretch>
            <a:fillRect/>
          </a:stretch>
        </p:blipFill>
        <p:spPr>
          <a:xfrm>
            <a:off x="225635" y="457200"/>
            <a:ext cx="6411650" cy="5943600"/>
          </a:xfrm>
          <a:prstGeom prst="rect">
            <a:avLst/>
          </a:prstGeom>
        </p:spPr>
      </p:pic>
      <p:sp>
        <p:nvSpPr>
          <p:cNvPr id="3" name="Footer Placeholder 2">
            <a:extLst>
              <a:ext uri="{FF2B5EF4-FFF2-40B4-BE49-F238E27FC236}">
                <a16:creationId xmlns:a16="http://schemas.microsoft.com/office/drawing/2014/main" id="{C4A41260-50B4-F54B-9D6A-6F1A748F9B8A}"/>
              </a:ext>
            </a:extLst>
          </p:cNvPr>
          <p:cNvSpPr>
            <a:spLocks noGrp="1"/>
          </p:cNvSpPr>
          <p:nvPr>
            <p:ph type="ftr" sz="quarter" idx="11"/>
          </p:nvPr>
        </p:nvSpPr>
        <p:spPr>
          <a:xfrm>
            <a:off x="3028951" y="6356352"/>
            <a:ext cx="3086100" cy="365125"/>
          </a:xfrm>
        </p:spPr>
        <p:txBody>
          <a:bodyPr/>
          <a:lstStyle>
            <a:lvl1pPr>
              <a:defRPr sz="1100">
                <a:latin typeface="Verdana" panose="020B0604030504040204" pitchFamily="34" charset="0"/>
                <a:ea typeface="Verdana" panose="020B0604030504040204" pitchFamily="34" charset="0"/>
                <a:cs typeface="Verdana" panose="020B0604030504040204" pitchFamily="34" charset="0"/>
              </a:defRPr>
            </a:lvl1pPr>
          </a:lstStyle>
          <a:p>
            <a:r>
              <a:rPr lang="en-US" dirty="0"/>
              <a:t>©Science Island</a:t>
            </a:r>
            <a:endParaRPr lang="en-US" sz="1100" dirty="0"/>
          </a:p>
        </p:txBody>
      </p:sp>
      <p:sp>
        <p:nvSpPr>
          <p:cNvPr id="6" name="TextBox 5">
            <a:extLst>
              <a:ext uri="{FF2B5EF4-FFF2-40B4-BE49-F238E27FC236}">
                <a16:creationId xmlns:a16="http://schemas.microsoft.com/office/drawing/2014/main" id="{4CECD025-6648-8C48-86DA-45C16FC9806F}"/>
              </a:ext>
            </a:extLst>
          </p:cNvPr>
          <p:cNvSpPr txBox="1"/>
          <p:nvPr/>
        </p:nvSpPr>
        <p:spPr>
          <a:xfrm>
            <a:off x="122904" y="101132"/>
            <a:ext cx="4340942" cy="600164"/>
          </a:xfrm>
          <a:prstGeom prst="rect">
            <a:avLst/>
          </a:prstGeom>
          <a:noFill/>
        </p:spPr>
        <p:txBody>
          <a:bodyPr wrap="square" rtlCol="0">
            <a:spAutoFit/>
          </a:bodyPr>
          <a:lstStyle/>
          <a:p>
            <a:pPr>
              <a:lnSpc>
                <a:spcPct val="150000"/>
              </a:lnSpc>
            </a:pPr>
            <a:r>
              <a:rPr lang="en-US" sz="2400" dirty="0">
                <a:latin typeface="DJB This Font is Bold" panose="02000800000000000000" pitchFamily="2" charset="77"/>
              </a:rPr>
              <a:t>Sea Star Anatomy 1</a:t>
            </a:r>
          </a:p>
        </p:txBody>
      </p:sp>
      <p:sp>
        <p:nvSpPr>
          <p:cNvPr id="7" name="TextBox 6">
            <a:extLst>
              <a:ext uri="{FF2B5EF4-FFF2-40B4-BE49-F238E27FC236}">
                <a16:creationId xmlns:a16="http://schemas.microsoft.com/office/drawing/2014/main" id="{13150325-7D03-CD46-83DD-28A4C9B6A723}"/>
              </a:ext>
            </a:extLst>
          </p:cNvPr>
          <p:cNvSpPr txBox="1"/>
          <p:nvPr/>
        </p:nvSpPr>
        <p:spPr>
          <a:xfrm>
            <a:off x="6588125" y="1093585"/>
            <a:ext cx="2506715" cy="4670830"/>
          </a:xfrm>
          <a:prstGeom prst="rect">
            <a:avLst/>
          </a:prstGeom>
          <a:noFill/>
        </p:spPr>
        <p:txBody>
          <a:bodyPr wrap="square" rtlCol="0">
            <a:spAutoFit/>
          </a:bodyPr>
          <a:lstStyle/>
          <a:p>
            <a:pPr marL="228600" indent="-228600">
              <a:lnSpc>
                <a:spcPct val="250000"/>
              </a:lnSpc>
              <a:buFont typeface="+mj-lt"/>
              <a:buAutoNum type="arabicPeriod"/>
            </a:pPr>
            <a:r>
              <a:rPr lang="en-US" sz="1100" dirty="0">
                <a:latin typeface="Verdana" panose="020B0604030504040204" pitchFamily="34" charset="0"/>
                <a:ea typeface="Verdana" panose="020B0604030504040204" pitchFamily="34" charset="0"/>
                <a:cs typeface="Verdana" panose="020B0604030504040204" pitchFamily="34" charset="0"/>
              </a:rPr>
              <a:t>Pyloric stomach</a:t>
            </a:r>
          </a:p>
          <a:p>
            <a:pPr marL="228600" indent="-228600">
              <a:lnSpc>
                <a:spcPct val="250000"/>
              </a:lnSpc>
              <a:buFont typeface="+mj-lt"/>
              <a:buAutoNum type="arabicPeriod"/>
            </a:pPr>
            <a:r>
              <a:rPr lang="en-US" sz="1100" dirty="0">
                <a:latin typeface="Verdana" panose="020B0604030504040204" pitchFamily="34" charset="0"/>
                <a:ea typeface="Verdana" panose="020B0604030504040204" pitchFamily="34" charset="0"/>
                <a:cs typeface="Verdana" panose="020B0604030504040204" pitchFamily="34" charset="0"/>
              </a:rPr>
              <a:t>Anus </a:t>
            </a:r>
          </a:p>
          <a:p>
            <a:pPr marL="228600" indent="-228600">
              <a:lnSpc>
                <a:spcPct val="250000"/>
              </a:lnSpc>
              <a:buFont typeface="+mj-lt"/>
              <a:buAutoNum type="arabicPeriod"/>
            </a:pPr>
            <a:r>
              <a:rPr lang="en-US" sz="1100" dirty="0">
                <a:latin typeface="Verdana" panose="020B0604030504040204" pitchFamily="34" charset="0"/>
                <a:ea typeface="Verdana" panose="020B0604030504040204" pitchFamily="34" charset="0"/>
                <a:cs typeface="Verdana" panose="020B0604030504040204" pitchFamily="34" charset="0"/>
              </a:rPr>
              <a:t>Rectal glands</a:t>
            </a:r>
          </a:p>
          <a:p>
            <a:pPr marL="228600" indent="-228600">
              <a:lnSpc>
                <a:spcPct val="250000"/>
              </a:lnSpc>
              <a:buFont typeface="+mj-lt"/>
              <a:buAutoNum type="arabicPeriod"/>
            </a:pPr>
            <a:r>
              <a:rPr lang="en-US" sz="1100" dirty="0">
                <a:latin typeface="Verdana" panose="020B0604030504040204" pitchFamily="34" charset="0"/>
                <a:ea typeface="Verdana" panose="020B0604030504040204" pitchFamily="34" charset="0"/>
                <a:cs typeface="Verdana" panose="020B0604030504040204" pitchFamily="34" charset="0"/>
              </a:rPr>
              <a:t>Stone canal</a:t>
            </a:r>
          </a:p>
          <a:p>
            <a:pPr marL="228600" indent="-228600">
              <a:lnSpc>
                <a:spcPct val="250000"/>
              </a:lnSpc>
              <a:buFont typeface="+mj-lt"/>
              <a:buAutoNum type="arabicPeriod"/>
            </a:pPr>
            <a:r>
              <a:rPr lang="en-US" sz="1100" dirty="0">
                <a:latin typeface="Verdana" panose="020B0604030504040204" pitchFamily="34" charset="0"/>
                <a:ea typeface="Verdana" panose="020B0604030504040204" pitchFamily="34" charset="0"/>
                <a:cs typeface="Verdana" panose="020B0604030504040204" pitchFamily="34" charset="0"/>
              </a:rPr>
              <a:t>Madreporite </a:t>
            </a:r>
          </a:p>
          <a:p>
            <a:pPr marL="228600" indent="-228600">
              <a:lnSpc>
                <a:spcPct val="250000"/>
              </a:lnSpc>
              <a:buFont typeface="+mj-lt"/>
              <a:buAutoNum type="arabicPeriod"/>
            </a:pPr>
            <a:r>
              <a:rPr lang="en-US" sz="1100" dirty="0">
                <a:latin typeface="Verdana" panose="020B0604030504040204" pitchFamily="34" charset="0"/>
                <a:ea typeface="Verdana" panose="020B0604030504040204" pitchFamily="34" charset="0"/>
                <a:cs typeface="Verdana" panose="020B0604030504040204" pitchFamily="34" charset="0"/>
              </a:rPr>
              <a:t>Pyloric ducts</a:t>
            </a:r>
          </a:p>
          <a:p>
            <a:pPr marL="228600" indent="-228600">
              <a:lnSpc>
                <a:spcPct val="250000"/>
              </a:lnSpc>
              <a:buFont typeface="+mj-lt"/>
              <a:buAutoNum type="arabicPeriod"/>
            </a:pPr>
            <a:r>
              <a:rPr lang="en-US" sz="1100" dirty="0">
                <a:latin typeface="Verdana" panose="020B0604030504040204" pitchFamily="34" charset="0"/>
                <a:ea typeface="Verdana" panose="020B0604030504040204" pitchFamily="34" charset="0"/>
                <a:cs typeface="Verdana" panose="020B0604030504040204" pitchFamily="34" charset="0"/>
              </a:rPr>
              <a:t>Pyloric cecum</a:t>
            </a:r>
          </a:p>
          <a:p>
            <a:pPr marL="228600" indent="-228600">
              <a:lnSpc>
                <a:spcPct val="250000"/>
              </a:lnSpc>
              <a:buFont typeface="+mj-lt"/>
              <a:buAutoNum type="arabicPeriod"/>
            </a:pPr>
            <a:r>
              <a:rPr lang="en-US" sz="1100" dirty="0">
                <a:latin typeface="Verdana" panose="020B0604030504040204" pitchFamily="34" charset="0"/>
                <a:ea typeface="Verdana" panose="020B0604030504040204" pitchFamily="34" charset="0"/>
                <a:cs typeface="Verdana" panose="020B0604030504040204" pitchFamily="34" charset="0"/>
              </a:rPr>
              <a:t>Cardiac stomach</a:t>
            </a:r>
          </a:p>
          <a:p>
            <a:pPr marL="228600" indent="-228600">
              <a:lnSpc>
                <a:spcPct val="250000"/>
              </a:lnSpc>
              <a:buFont typeface="+mj-lt"/>
              <a:buAutoNum type="arabicPeriod"/>
            </a:pPr>
            <a:r>
              <a:rPr lang="en-US" sz="1100" dirty="0">
                <a:latin typeface="Verdana" panose="020B0604030504040204" pitchFamily="34" charset="0"/>
                <a:ea typeface="Verdana" panose="020B0604030504040204" pitchFamily="34" charset="0"/>
                <a:cs typeface="Verdana" panose="020B0604030504040204" pitchFamily="34" charset="0"/>
              </a:rPr>
              <a:t>Gonads (sex organs)</a:t>
            </a:r>
          </a:p>
          <a:p>
            <a:pPr marL="228600" indent="-228600">
              <a:lnSpc>
                <a:spcPct val="250000"/>
              </a:lnSpc>
              <a:buFont typeface="+mj-lt"/>
              <a:buAutoNum type="arabicPeriod"/>
            </a:pPr>
            <a:r>
              <a:rPr lang="en-US" sz="1100" dirty="0">
                <a:latin typeface="Verdana" panose="020B0604030504040204" pitchFamily="34" charset="0"/>
                <a:ea typeface="Verdana" panose="020B0604030504040204" pitchFamily="34" charset="0"/>
                <a:cs typeface="Verdana" panose="020B0604030504040204" pitchFamily="34" charset="0"/>
              </a:rPr>
              <a:t>Ambulacral plate</a:t>
            </a:r>
          </a:p>
          <a:p>
            <a:pPr marL="228600" indent="-228600">
              <a:lnSpc>
                <a:spcPct val="250000"/>
              </a:lnSpc>
              <a:buFont typeface="+mj-lt"/>
              <a:buAutoNum type="arabicPeriod"/>
            </a:pPr>
            <a:r>
              <a:rPr lang="en-US" sz="1100" dirty="0">
                <a:latin typeface="Verdana" panose="020B0604030504040204" pitchFamily="34" charset="0"/>
                <a:ea typeface="Verdana" panose="020B0604030504040204" pitchFamily="34" charset="0"/>
                <a:cs typeface="Verdana" panose="020B0604030504040204" pitchFamily="34" charset="0"/>
              </a:rPr>
              <a:t>Ampulla </a:t>
            </a:r>
          </a:p>
        </p:txBody>
      </p:sp>
      <p:sp>
        <p:nvSpPr>
          <p:cNvPr id="2" name="TextBox 1">
            <a:extLst>
              <a:ext uri="{FF2B5EF4-FFF2-40B4-BE49-F238E27FC236}">
                <a16:creationId xmlns:a16="http://schemas.microsoft.com/office/drawing/2014/main" id="{02D97CC5-BE7D-664E-8F18-B3560204F950}"/>
              </a:ext>
            </a:extLst>
          </p:cNvPr>
          <p:cNvSpPr txBox="1"/>
          <p:nvPr/>
        </p:nvSpPr>
        <p:spPr>
          <a:xfrm>
            <a:off x="7434943" y="101132"/>
            <a:ext cx="1018227" cy="261610"/>
          </a:xfrm>
          <a:prstGeom prst="rect">
            <a:avLst/>
          </a:prstGeom>
          <a:noFill/>
        </p:spPr>
        <p:txBody>
          <a:bodyPr wrap="none" rtlCol="0">
            <a:spAutoFit/>
          </a:bodyPr>
          <a:lstStyle/>
          <a:p>
            <a:r>
              <a:rPr lang="en-US" sz="1100" dirty="0">
                <a:solidFill>
                  <a:srgbClr val="FF0000"/>
                </a:solidFill>
                <a:latin typeface="Verdana" panose="020B0604030504040204" pitchFamily="34" charset="0"/>
                <a:ea typeface="Verdana" panose="020B0604030504040204" pitchFamily="34" charset="0"/>
                <a:cs typeface="Verdana" panose="020B0604030504040204" pitchFamily="34" charset="0"/>
              </a:rPr>
              <a:t>Answer Key</a:t>
            </a:r>
          </a:p>
        </p:txBody>
      </p:sp>
    </p:spTree>
    <p:extLst>
      <p:ext uri="{BB962C8B-B14F-4D97-AF65-F5344CB8AC3E}">
        <p14:creationId xmlns:p14="http://schemas.microsoft.com/office/powerpoint/2010/main" val="3719931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F3A827-A99B-2E42-8313-31F0D7C5EF1D}"/>
              </a:ext>
            </a:extLst>
          </p:cNvPr>
          <p:cNvSpPr txBox="1"/>
          <p:nvPr/>
        </p:nvSpPr>
        <p:spPr>
          <a:xfrm>
            <a:off x="7434943" y="101132"/>
            <a:ext cx="1018227" cy="261610"/>
          </a:xfrm>
          <a:prstGeom prst="rect">
            <a:avLst/>
          </a:prstGeom>
          <a:noFill/>
        </p:spPr>
        <p:txBody>
          <a:bodyPr wrap="none" rtlCol="0">
            <a:spAutoFit/>
          </a:bodyPr>
          <a:lstStyle/>
          <a:p>
            <a:r>
              <a:rPr lang="en-US" sz="1100" dirty="0">
                <a:solidFill>
                  <a:srgbClr val="FF0000"/>
                </a:solidFill>
                <a:latin typeface="Verdana" panose="020B0604030504040204" pitchFamily="34" charset="0"/>
                <a:ea typeface="Verdana" panose="020B0604030504040204" pitchFamily="34" charset="0"/>
                <a:cs typeface="Verdana" panose="020B0604030504040204" pitchFamily="34" charset="0"/>
              </a:rPr>
              <a:t>Answer Key</a:t>
            </a:r>
          </a:p>
        </p:txBody>
      </p:sp>
    </p:spTree>
    <p:extLst>
      <p:ext uri="{BB962C8B-B14F-4D97-AF65-F5344CB8AC3E}">
        <p14:creationId xmlns:p14="http://schemas.microsoft.com/office/powerpoint/2010/main" val="12585040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265</TotalTime>
  <Words>818</Words>
  <Application>Microsoft Macintosh PowerPoint</Application>
  <PresentationFormat>Letter Paper (8.5x11 in)</PresentationFormat>
  <Paragraphs>64</Paragraphs>
  <Slides>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DJB This Font is Bold</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Carla Brooks</dc:creator>
  <cp:lastModifiedBy>Carla Brooks</cp:lastModifiedBy>
  <cp:revision>26</cp:revision>
  <cp:lastPrinted>2021-04-29T20:16:46Z</cp:lastPrinted>
  <dcterms:created xsi:type="dcterms:W3CDTF">2021-04-20T19:30:55Z</dcterms:created>
  <dcterms:modified xsi:type="dcterms:W3CDTF">2021-05-07T17:18:32Z</dcterms:modified>
</cp:coreProperties>
</file>